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67" r:id="rId2"/>
    <p:sldId id="325" r:id="rId3"/>
    <p:sldId id="336" r:id="rId4"/>
    <p:sldId id="334" r:id="rId5"/>
    <p:sldId id="320" r:id="rId6"/>
    <p:sldId id="327" r:id="rId7"/>
    <p:sldId id="328" r:id="rId8"/>
    <p:sldId id="330" r:id="rId9"/>
    <p:sldId id="331" r:id="rId10"/>
    <p:sldId id="341" r:id="rId11"/>
    <p:sldId id="337" r:id="rId12"/>
    <p:sldId id="295" r:id="rId13"/>
  </p:sldIdLst>
  <p:sldSz cx="9144000" cy="6858000" type="screen4x3"/>
  <p:notesSz cx="6797675" cy="9928225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681" autoAdjust="0"/>
    <p:restoredTop sz="94629" autoAdjust="0"/>
  </p:normalViewPr>
  <p:slideViewPr>
    <p:cSldViewPr>
      <p:cViewPr>
        <p:scale>
          <a:sx n="100" d="100"/>
          <a:sy n="100" d="100"/>
        </p:scale>
        <p:origin x="-1860" y="-240"/>
      </p:cViewPr>
      <p:guideLst>
        <p:guide orient="horz" pos="2160"/>
        <p:guide pos="2880"/>
      </p:guideLst>
    </p:cSldViewPr>
  </p:slideViewPr>
  <p:outlineViewPr>
    <p:cViewPr>
      <p:scale>
        <a:sx n="66" d="100"/>
        <a:sy n="66" d="100"/>
      </p:scale>
      <p:origin x="96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3936" y="-8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perater\Desktop\ZORAN%20-%20NOVI\DMR%202015\DMR%202015%20FINAL\TOTAL%20ODA%20-%20PROFILI%20-%20GRAFIKONI\TOTAL%20ODA%20ENGL%20%2026.08.2016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>
                <a:solidFill>
                  <a:srgbClr val="2D2D8A"/>
                </a:solidFill>
              </a:defRPr>
            </a:pPr>
            <a:r>
              <a:rPr lang="bs-Latn-BA" sz="1800" b="1" i="0" baseline="0" dirty="0" smtClean="0">
                <a:solidFill>
                  <a:srgbClr val="2D2D8A"/>
                </a:solidFill>
                <a:effectLst/>
                <a:latin typeface="Century Gothic" panose="020B0502020202020204" pitchFamily="34" charset="0"/>
              </a:rPr>
              <a:t>Historical overwiev of ODA </a:t>
            </a:r>
            <a:r>
              <a:rPr lang="bs-Latn-BA" sz="1800" b="1" i="0" u="sng" baseline="0" dirty="0" smtClean="0">
                <a:solidFill>
                  <a:srgbClr val="2D2D8A"/>
                </a:solidFill>
                <a:effectLst/>
                <a:latin typeface="Century Gothic" panose="020B0502020202020204" pitchFamily="34" charset="0"/>
              </a:rPr>
              <a:t>ALLOCATIONS</a:t>
            </a:r>
            <a:endParaRPr lang="en-GB" sz="1800" dirty="0">
              <a:solidFill>
                <a:srgbClr val="2D2D8A"/>
              </a:solidFill>
              <a:effectLst/>
              <a:latin typeface="Century Gothic" panose="020B0502020202020204" pitchFamily="34" charset="0"/>
            </a:endParaRPr>
          </a:p>
        </c:rich>
      </c:tx>
      <c:layout>
        <c:manualLayout>
          <c:xMode val="edge"/>
          <c:yMode val="edge"/>
          <c:x val="0.2257133611695470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0129208497046597E-2"/>
          <c:y val="0.1275091292936209"/>
          <c:w val="0.92222355309171111"/>
          <c:h val="0.709703787026621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'Total ODA - GRAFIKONI'!$C$21</c:f>
              <c:strCache>
                <c:ptCount val="1"/>
                <c:pt idx="0">
                  <c:v>Grants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dPt>
            <c:idx val="8"/>
            <c:invertIfNegative val="0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-8.0942796057777554E-3"/>
                  <c:y val="-3.761165404504454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2979298117536632E-2"/>
                  <c:y val="-1.504466161801781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4870035285324434E-2"/>
                  <c:y val="2.2478146000148671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5686290869270481E-2"/>
                  <c:y val="-1.504466161801781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344537815126050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568642992473623E-2"/>
                  <c:y val="1.504466161801788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3104030870313397E-2"/>
                  <c:y val="-7.522330809008909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7660044150110375E-2"/>
                  <c:y val="3.761165404504454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503252595057419E-2"/>
                  <c:y val="-2.7358187369435965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Calibri" panose="020F0502020204030204" pitchFamily="34" charset="0"/>
                      <a:cs typeface="Calibri" panose="020F050202020403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'Total ODA - GRAFIKONI'!$B$22:$B$30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'Total ODA - GRAFIKONI'!$C$22:$C$30</c:f>
              <c:numCache>
                <c:formatCode>#0.00,,</c:formatCode>
                <c:ptCount val="9"/>
                <c:pt idx="0">
                  <c:v>176807235</c:v>
                </c:pt>
                <c:pt idx="1">
                  <c:v>172535077</c:v>
                </c:pt>
                <c:pt idx="2">
                  <c:v>215378874</c:v>
                </c:pt>
                <c:pt idx="3">
                  <c:v>167062533</c:v>
                </c:pt>
                <c:pt idx="4">
                  <c:v>168005725</c:v>
                </c:pt>
                <c:pt idx="5">
                  <c:v>266139401</c:v>
                </c:pt>
                <c:pt idx="6">
                  <c:v>192481969</c:v>
                </c:pt>
                <c:pt idx="7">
                  <c:v>233173036</c:v>
                </c:pt>
                <c:pt idx="8">
                  <c:v>177679688</c:v>
                </c:pt>
              </c:numCache>
            </c:numRef>
          </c:val>
        </c:ser>
        <c:ser>
          <c:idx val="1"/>
          <c:order val="1"/>
          <c:tx>
            <c:strRef>
              <c:f>'Total ODA - GRAFIKONI'!$D$21</c:f>
              <c:strCache>
                <c:ptCount val="1"/>
                <c:pt idx="0">
                  <c:v>Loans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dPt>
            <c:idx val="8"/>
            <c:invertIfNegative val="0"/>
            <c:bubble3D val="0"/>
            <c:spPr>
              <a:solidFill>
                <a:srgbClr val="92D050"/>
              </a:solidFill>
            </c:spPr>
          </c:dPt>
          <c:dLbls>
            <c:dLbl>
              <c:idx val="0"/>
              <c:layout>
                <c:manualLayout>
                  <c:x val="-1.3578905285845893E-2"/>
                  <c:y val="4.660587399266661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6636039700335472E-2"/>
                  <c:y val="6.746405347607203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7927170868347338E-2"/>
                  <c:y val="3.986048203563401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0168067226890758E-2"/>
                  <c:y val="1.195814461069020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464985994397759E-2"/>
                  <c:y val="3.986048203563401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0168067226890758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0168067226890758E-2"/>
                  <c:y val="3.986048203563401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41280353200883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4155115827439665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Calibri" panose="020F0502020204030204" pitchFamily="34" charset="0"/>
                      <a:cs typeface="Calibri" panose="020F050202020403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'Total ODA - GRAFIKONI'!$B$22:$B$30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'Total ODA - GRAFIKONI'!$D$22:$D$30</c:f>
              <c:numCache>
                <c:formatCode>#0.00,,</c:formatCode>
                <c:ptCount val="9"/>
                <c:pt idx="0">
                  <c:v>295389079</c:v>
                </c:pt>
                <c:pt idx="1">
                  <c:v>536098020</c:v>
                </c:pt>
                <c:pt idx="2">
                  <c:v>440856455</c:v>
                </c:pt>
                <c:pt idx="3">
                  <c:v>570489580</c:v>
                </c:pt>
                <c:pt idx="4">
                  <c:v>423752164</c:v>
                </c:pt>
                <c:pt idx="5">
                  <c:v>316447376</c:v>
                </c:pt>
                <c:pt idx="6">
                  <c:v>512935856</c:v>
                </c:pt>
                <c:pt idx="7">
                  <c:v>523743133</c:v>
                </c:pt>
                <c:pt idx="8">
                  <c:v>317632975</c:v>
                </c:pt>
              </c:numCache>
            </c:numRef>
          </c:val>
        </c:ser>
        <c:ser>
          <c:idx val="2"/>
          <c:order val="2"/>
          <c:tx>
            <c:strRef>
              <c:f>'Total ODA - GRAFIKONI'!$E$21</c:f>
              <c:strCache>
                <c:ptCount val="1"/>
                <c:pt idx="0">
                  <c:v>Totals</c:v>
                </c:pt>
              </c:strCache>
            </c:strRef>
          </c:tx>
          <c:spPr>
            <a:solidFill>
              <a:srgbClr val="FFAB97"/>
            </a:solidFill>
          </c:spPr>
          <c:invertIfNegative val="0"/>
          <c:dPt>
            <c:idx val="8"/>
            <c:invertIfNegative val="0"/>
            <c:bubble3D val="0"/>
            <c:spPr>
              <a:solidFill>
                <a:srgbClr val="C00000"/>
              </a:solidFill>
            </c:spPr>
          </c:dPt>
          <c:dLbls>
            <c:dLbl>
              <c:idx val="2"/>
              <c:layout>
                <c:manualLayout>
                  <c:x val="0"/>
                  <c:y val="1.128349621351336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3.5320088300220751E-3"/>
                  <c:y val="1.504466161801781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3.5320088300220751E-3"/>
                  <c:y val="1.504466161801783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/>
              <c:txPr>
                <a:bodyPr/>
                <a:lstStyle/>
                <a:p>
                  <a:pPr>
                    <a:defRPr b="1">
                      <a:latin typeface="Calibri" panose="020F0502020204030204" pitchFamily="34" charset="0"/>
                      <a:cs typeface="Calibri" panose="020F050202020403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'Total ODA - GRAFIKONI'!$B$22:$B$30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'Total ODA - GRAFIKONI'!$E$22:$E$30</c:f>
              <c:numCache>
                <c:formatCode>#0.00,,</c:formatCode>
                <c:ptCount val="9"/>
                <c:pt idx="0">
                  <c:v>472196314</c:v>
                </c:pt>
                <c:pt idx="1">
                  <c:v>708633097</c:v>
                </c:pt>
                <c:pt idx="2">
                  <c:v>656235329</c:v>
                </c:pt>
                <c:pt idx="3">
                  <c:v>737552113</c:v>
                </c:pt>
                <c:pt idx="4">
                  <c:v>591757889</c:v>
                </c:pt>
                <c:pt idx="5">
                  <c:v>582586777</c:v>
                </c:pt>
                <c:pt idx="6">
                  <c:v>705417825</c:v>
                </c:pt>
                <c:pt idx="7">
                  <c:v>756916169</c:v>
                </c:pt>
                <c:pt idx="8">
                  <c:v>495312663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2465664"/>
        <c:axId val="145572224"/>
      </c:barChart>
      <c:catAx>
        <c:axId val="142465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45572224"/>
        <c:crosses val="autoZero"/>
        <c:auto val="1"/>
        <c:lblAlgn val="ctr"/>
        <c:lblOffset val="100"/>
        <c:noMultiLvlLbl val="0"/>
      </c:catAx>
      <c:valAx>
        <c:axId val="145572224"/>
        <c:scaling>
          <c:orientation val="minMax"/>
        </c:scaling>
        <c:delete val="0"/>
        <c:axPos val="l"/>
        <c:majorGridlines/>
        <c:numFmt formatCode="#0.00,," sourceLinked="1"/>
        <c:majorTickMark val="none"/>
        <c:minorTickMark val="none"/>
        <c:tickLblPos val="nextTo"/>
        <c:crossAx val="1424656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1287494646792463"/>
          <c:y val="0.93388137624101331"/>
          <c:w val="0.39398589475682766"/>
          <c:h val="6.6118623758986639E-2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rgbClr val="2D2D8A"/>
                </a:solidFill>
                <a:latin typeface="Century Gothic" panose="020B0502020202020204" pitchFamily="34" charset="0"/>
                <a:ea typeface="+mn-ea"/>
                <a:cs typeface="Calibri" panose="020F0502020204030204" pitchFamily="34" charset="0"/>
              </a:defRPr>
            </a:pPr>
            <a:r>
              <a:rPr lang="bs-Latn-BA" sz="1800" b="1" i="0" baseline="0" dirty="0" smtClean="0">
                <a:effectLst/>
                <a:latin typeface="Century Gothic" panose="020B0502020202020204" pitchFamily="34" charset="0"/>
              </a:rPr>
              <a:t>Historical overwiev of  ODA </a:t>
            </a:r>
            <a:r>
              <a:rPr lang="bs-Latn-BA" sz="1800" b="1" i="0" u="sng" strike="noStrike" baseline="0" dirty="0" smtClean="0">
                <a:effectLst/>
                <a:latin typeface="Century Gothic" panose="020B0502020202020204" pitchFamily="34" charset="0"/>
              </a:rPr>
              <a:t>DISBURSEMENTS</a:t>
            </a:r>
            <a:r>
              <a:rPr lang="bs-Latn-BA" sz="1800" b="1" i="0" u="none" strike="noStrike" baseline="0" dirty="0" smtClean="0">
                <a:effectLst/>
                <a:latin typeface="Century Gothic" panose="020B0502020202020204" pitchFamily="34" charset="0"/>
              </a:rPr>
              <a:t> </a:t>
            </a:r>
            <a:endParaRPr lang="en-GB" sz="1800" dirty="0" smtClean="0">
              <a:effectLst/>
              <a:latin typeface="Century Gothic" panose="020B0502020202020204" pitchFamily="34" charset="0"/>
            </a:endParaRPr>
          </a:p>
        </c:rich>
      </c:tx>
      <c:layout>
        <c:manualLayout>
          <c:xMode val="edge"/>
          <c:yMode val="edge"/>
          <c:x val="0.21872434440775443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2432659332217616E-2"/>
          <c:y val="0.132702202399859"/>
          <c:w val="0.91994799856939291"/>
          <c:h val="0.698946916008705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'Total ODA - GRAFIKONI'!$C$42</c:f>
              <c:strCache>
                <c:ptCount val="1"/>
                <c:pt idx="0">
                  <c:v>Grants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Pt>
            <c:idx val="8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8.8183421516754845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7.0546737213403876E-3"/>
                  <c:y val="7.7406834474931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0582010582010581E-2"/>
                  <c:y val="1.161102517123976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5873015873015872E-2"/>
                  <c:y val="7.7406834474931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8.8183421516754845E-3"/>
                  <c:y val="-7.0955445251995705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8.795074758135445E-3"/>
                  <c:y val="2.560584170347686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701654307729775E-2"/>
                  <c:y val="-9.4098007856547976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Calibri" panose="020F0502020204030204" pitchFamily="34" charset="0"/>
                      <a:cs typeface="Calibri" panose="020F050202020403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'Total ODA - GRAFIKONI'!$B$43:$B$51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'Total ODA - GRAFIKONI'!$C$43:$C$51</c:f>
              <c:numCache>
                <c:formatCode>#0.00,,</c:formatCode>
                <c:ptCount val="9"/>
                <c:pt idx="0">
                  <c:v>115249014</c:v>
                </c:pt>
                <c:pt idx="1">
                  <c:v>118998858</c:v>
                </c:pt>
                <c:pt idx="2">
                  <c:v>121622461</c:v>
                </c:pt>
                <c:pt idx="3">
                  <c:v>132127210</c:v>
                </c:pt>
                <c:pt idx="4">
                  <c:v>146640443</c:v>
                </c:pt>
                <c:pt idx="5">
                  <c:v>208867671</c:v>
                </c:pt>
                <c:pt idx="6">
                  <c:v>152414438</c:v>
                </c:pt>
                <c:pt idx="7">
                  <c:v>181632747</c:v>
                </c:pt>
                <c:pt idx="8">
                  <c:v>203828662</c:v>
                </c:pt>
              </c:numCache>
            </c:numRef>
          </c:val>
        </c:ser>
        <c:ser>
          <c:idx val="1"/>
          <c:order val="1"/>
          <c:tx>
            <c:strRef>
              <c:f>'Total ODA - GRAFIKONI'!$D$42</c:f>
              <c:strCache>
                <c:ptCount val="1"/>
                <c:pt idx="0">
                  <c:v>Loans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Pt>
            <c:idx val="8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5.2910052910052907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8183421516754845E-3"/>
                  <c:y val="7.7406834474931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8.8183421516754845E-3"/>
                  <c:y val="-7.0955445251995705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2345679012345678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5873015873015872E-2"/>
                  <c:y val="3.870341723746588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2313104661389622E-2"/>
                  <c:y val="-3.657977386210980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4.576885953771908E-3"/>
                  <c:y val="7.3160246861034266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Calibri" panose="020F0502020204030204" pitchFamily="34" charset="0"/>
                      <a:cs typeface="Calibri" panose="020F050202020403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'Total ODA - GRAFIKONI'!$B$43:$B$51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'Total ODA - GRAFIKONI'!$D$43:$D$51</c:f>
              <c:numCache>
                <c:formatCode>#0.00,,</c:formatCode>
                <c:ptCount val="9"/>
                <c:pt idx="0">
                  <c:v>148068596</c:v>
                </c:pt>
                <c:pt idx="1">
                  <c:v>180428765</c:v>
                </c:pt>
                <c:pt idx="2">
                  <c:v>150093899</c:v>
                </c:pt>
                <c:pt idx="3">
                  <c:v>249630505</c:v>
                </c:pt>
                <c:pt idx="4">
                  <c:v>75451609</c:v>
                </c:pt>
                <c:pt idx="5">
                  <c:v>140215487</c:v>
                </c:pt>
                <c:pt idx="6">
                  <c:v>337797835</c:v>
                </c:pt>
                <c:pt idx="7">
                  <c:v>185445676</c:v>
                </c:pt>
                <c:pt idx="8">
                  <c:v>198301915</c:v>
                </c:pt>
              </c:numCache>
            </c:numRef>
          </c:val>
        </c:ser>
        <c:ser>
          <c:idx val="2"/>
          <c:order val="2"/>
          <c:tx>
            <c:strRef>
              <c:f>'Total ODA - GRAFIKONI'!$E$42</c:f>
              <c:strCache>
                <c:ptCount val="1"/>
                <c:pt idx="0">
                  <c:v>Totals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Pt>
            <c:idx val="8"/>
            <c:invertIfNegative val="0"/>
            <c:bubble3D val="0"/>
            <c:spPr>
              <a:solidFill>
                <a:srgbClr val="00B050"/>
              </a:solidFill>
            </c:spPr>
          </c:dPt>
          <c:dLbls>
            <c:dLbl>
              <c:idx val="8"/>
              <c:spPr/>
              <c:txPr>
                <a:bodyPr/>
                <a:lstStyle/>
                <a:p>
                  <a:pPr>
                    <a:defRPr b="1">
                      <a:latin typeface="Calibri" panose="020F0502020204030204" pitchFamily="34" charset="0"/>
                      <a:cs typeface="Calibri" panose="020F050202020403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'Total ODA - GRAFIKONI'!$B$43:$B$51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'Total ODA - GRAFIKONI'!$E$43:$E$51</c:f>
              <c:numCache>
                <c:formatCode>#0.00,,</c:formatCode>
                <c:ptCount val="9"/>
                <c:pt idx="0">
                  <c:v>263317610</c:v>
                </c:pt>
                <c:pt idx="1">
                  <c:v>299427623</c:v>
                </c:pt>
                <c:pt idx="2">
                  <c:v>271716360</c:v>
                </c:pt>
                <c:pt idx="3">
                  <c:v>381757715</c:v>
                </c:pt>
                <c:pt idx="4">
                  <c:v>222092052</c:v>
                </c:pt>
                <c:pt idx="5">
                  <c:v>349083158</c:v>
                </c:pt>
                <c:pt idx="6">
                  <c:v>490212273</c:v>
                </c:pt>
                <c:pt idx="7">
                  <c:v>367078423</c:v>
                </c:pt>
                <c:pt idx="8">
                  <c:v>402130577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8160128"/>
        <c:axId val="48170112"/>
      </c:barChart>
      <c:catAx>
        <c:axId val="48160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48170112"/>
        <c:crosses val="autoZero"/>
        <c:auto val="1"/>
        <c:lblAlgn val="ctr"/>
        <c:lblOffset val="100"/>
        <c:noMultiLvlLbl val="0"/>
      </c:catAx>
      <c:valAx>
        <c:axId val="48170112"/>
        <c:scaling>
          <c:orientation val="minMax"/>
        </c:scaling>
        <c:delete val="0"/>
        <c:axPos val="l"/>
        <c:majorGridlines/>
        <c:numFmt formatCode="#0.00,," sourceLinked="1"/>
        <c:majorTickMark val="none"/>
        <c:minorTickMark val="none"/>
        <c:tickLblPos val="nextTo"/>
        <c:crossAx val="481601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617227910345916"/>
          <c:y val="0.94125920494185089"/>
          <c:w val="0.40631879322707787"/>
          <c:h val="5.7847280671907739E-2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902262063794992"/>
          <c:y val="7.2314910186859011E-2"/>
          <c:w val="0.84097737936205008"/>
          <c:h val="0.70069905533004162"/>
        </c:manualLayout>
      </c:layout>
      <c:lineChart>
        <c:grouping val="standard"/>
        <c:varyColors val="0"/>
        <c:ser>
          <c:idx val="0"/>
          <c:order val="0"/>
          <c:tx>
            <c:strRef>
              <c:f>'Total ODA - GRAFIKONI'!$M$3</c:f>
              <c:strCache>
                <c:ptCount val="1"/>
                <c:pt idx="0">
                  <c:v>Allocated Funds</c:v>
                </c:pt>
              </c:strCache>
            </c:strRef>
          </c:tx>
          <c:cat>
            <c:numRef>
              <c:f>'Total ODA - GRAFIKONI'!$L$4:$L$12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'Total ODA - GRAFIKONI'!$M$4:$M$12</c:f>
              <c:numCache>
                <c:formatCode>#0.00,,</c:formatCode>
                <c:ptCount val="9"/>
                <c:pt idx="0">
                  <c:v>472196314</c:v>
                </c:pt>
                <c:pt idx="1">
                  <c:v>708633097</c:v>
                </c:pt>
                <c:pt idx="2">
                  <c:v>656235329</c:v>
                </c:pt>
                <c:pt idx="3">
                  <c:v>737552113</c:v>
                </c:pt>
                <c:pt idx="4">
                  <c:v>591757889</c:v>
                </c:pt>
                <c:pt idx="5">
                  <c:v>582586777</c:v>
                </c:pt>
                <c:pt idx="6">
                  <c:v>705417825</c:v>
                </c:pt>
                <c:pt idx="7">
                  <c:v>756916169</c:v>
                </c:pt>
                <c:pt idx="8">
                  <c:v>495312663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'Total ODA - GRAFIKONI'!$N$3</c:f>
              <c:strCache>
                <c:ptCount val="1"/>
                <c:pt idx="0">
                  <c:v>Disbursed Funds</c:v>
                </c:pt>
              </c:strCache>
            </c:strRef>
          </c:tx>
          <c:cat>
            <c:numRef>
              <c:f>'Total ODA - GRAFIKONI'!$L$4:$L$12</c:f>
              <c:numCache>
                <c:formatCode>General</c:formatCode>
                <c:ptCount val="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</c:numCache>
            </c:numRef>
          </c:cat>
          <c:val>
            <c:numRef>
              <c:f>'Total ODA - GRAFIKONI'!$N$4:$N$12</c:f>
              <c:numCache>
                <c:formatCode>#0.00,,</c:formatCode>
                <c:ptCount val="9"/>
                <c:pt idx="0">
                  <c:v>263317610</c:v>
                </c:pt>
                <c:pt idx="1">
                  <c:v>299427623</c:v>
                </c:pt>
                <c:pt idx="2">
                  <c:v>271716360</c:v>
                </c:pt>
                <c:pt idx="3">
                  <c:v>381757715</c:v>
                </c:pt>
                <c:pt idx="4">
                  <c:v>222092052</c:v>
                </c:pt>
                <c:pt idx="5">
                  <c:v>349083158</c:v>
                </c:pt>
                <c:pt idx="6">
                  <c:v>490212273</c:v>
                </c:pt>
                <c:pt idx="7">
                  <c:v>367078423</c:v>
                </c:pt>
                <c:pt idx="8">
                  <c:v>402130577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7725440"/>
        <c:axId val="117727232"/>
      </c:lineChart>
      <c:catAx>
        <c:axId val="117725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17727232"/>
        <c:crosses val="autoZero"/>
        <c:auto val="1"/>
        <c:lblAlgn val="ctr"/>
        <c:lblOffset val="100"/>
        <c:noMultiLvlLbl val="0"/>
      </c:catAx>
      <c:valAx>
        <c:axId val="117727232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Euros millions</a:t>
                </a:r>
              </a:p>
            </c:rich>
          </c:tx>
          <c:layout>
            <c:manualLayout>
              <c:xMode val="edge"/>
              <c:yMode val="edge"/>
              <c:x val="9.6672162847901366E-2"/>
              <c:y val="1.3049896482195133E-2"/>
            </c:manualLayout>
          </c:layout>
          <c:overlay val="0"/>
        </c:title>
        <c:numFmt formatCode="#0.00,," sourceLinked="1"/>
        <c:majorTickMark val="none"/>
        <c:minorTickMark val="none"/>
        <c:tickLblPos val="nextTo"/>
        <c:crossAx val="117725440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noFill/>
        <a:ln>
          <a:noFill/>
        </a:ln>
      </c:spPr>
    </c:plotArea>
    <c:plotVisOnly val="1"/>
    <c:dispBlanksAs val="gap"/>
    <c:showDLblsOverMax val="0"/>
  </c:chart>
  <c:spPr>
    <a:noFill/>
  </c:spPr>
  <c:txPr>
    <a:bodyPr/>
    <a:lstStyle/>
    <a:p>
      <a:pPr>
        <a:defRPr>
          <a:latin typeface="Calibri" panose="020F0502020204030204" pitchFamily="34" charset="0"/>
          <a:cs typeface="Calibri" panose="020F0502020204030204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6572010620765429"/>
          <c:y val="0.24383262669089439"/>
          <c:w val="0.45167032899957271"/>
          <c:h val="0.5975945891378962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0.13059865629427758"/>
                  <c:y val="-7.449639107611548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8906194288501982"/>
                  <c:y val="3.819444444444444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3.2621199273167777E-2"/>
                  <c:y val="8.627958090604527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2.5558996136718866E-2"/>
                  <c:y val="4.001407260923244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2.2200537816208558E-2"/>
                  <c:y val="2.857475168545110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9.3357290070284846E-3"/>
                  <c:y val="0.1211156568875365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0.18078863464214626"/>
                  <c:y val="0.1803693728884411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0.186611206633329"/>
                  <c:y val="3.568979658792654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-5.7624311442505571E-2"/>
                  <c:y val="-4.255686789151356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5.5021448553744433E-2"/>
                  <c:y val="-0.1142136920384951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'Total ODA - GRAFIKONI'!$B$293:$B$302</c:f>
              <c:strCache>
                <c:ptCount val="10"/>
                <c:pt idx="0">
                  <c:v>Democracy and Governance</c:v>
                </c:pt>
                <c:pt idx="1">
                  <c:v>Rule of Law and Fundamental Rights</c:v>
                </c:pt>
                <c:pt idx="2">
                  <c:v>Environment and climate action</c:v>
                </c:pt>
                <c:pt idx="3">
                  <c:v>Transport</c:v>
                </c:pt>
                <c:pt idx="4">
                  <c:v>Energy</c:v>
                </c:pt>
                <c:pt idx="5">
                  <c:v>Competitiveness and innovation</c:v>
                </c:pt>
                <c:pt idx="6">
                  <c:v>Education, employment and social policies</c:v>
                </c:pt>
                <c:pt idx="7">
                  <c:v>Agriculture and rural development</c:v>
                </c:pt>
                <c:pt idx="8">
                  <c:v>Regional and territorial cooperation </c:v>
                </c:pt>
                <c:pt idx="9">
                  <c:v>Cross - Cutting Sector</c:v>
                </c:pt>
              </c:strCache>
            </c:strRef>
          </c:cat>
          <c:val>
            <c:numRef>
              <c:f>'Total ODA - GRAFIKONI'!$C$293:$C$302</c:f>
              <c:numCache>
                <c:formatCode>#0.00,,</c:formatCode>
                <c:ptCount val="10"/>
                <c:pt idx="0">
                  <c:v>30171974</c:v>
                </c:pt>
                <c:pt idx="1">
                  <c:v>16727038</c:v>
                </c:pt>
                <c:pt idx="2">
                  <c:v>77217051</c:v>
                </c:pt>
                <c:pt idx="3">
                  <c:v>111461225</c:v>
                </c:pt>
                <c:pt idx="4">
                  <c:v>4049718</c:v>
                </c:pt>
                <c:pt idx="5">
                  <c:v>193617960</c:v>
                </c:pt>
                <c:pt idx="6">
                  <c:v>31739083</c:v>
                </c:pt>
                <c:pt idx="7">
                  <c:v>7105139</c:v>
                </c:pt>
                <c:pt idx="8">
                  <c:v>15695705</c:v>
                </c:pt>
                <c:pt idx="9">
                  <c:v>7527770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Century Gothic" panose="020B0502020202020204" pitchFamily="34" charset="0"/>
          <a:cs typeface="Calibri" panose="020F0502020204030204" pitchFamily="34" charset="0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658046450589025"/>
          <c:y val="0.2488510908792651"/>
          <c:w val="0.46930446194225722"/>
          <c:h val="0.6306278707349081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0.21831375190167054"/>
                  <c:y val="-6.9654160876949202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6888297038791641"/>
                  <c:y val="0.1325286912665328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4.3019949171158464E-2"/>
                  <c:y val="7.299855900365395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3892589886653123"/>
                  <c:y val="-1.113504194328650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112741639556326"/>
                  <c:y val="2.774355411455920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4.068582487288727E-3"/>
                  <c:y val="0.13911738973804744"/>
                </c:manualLayout>
              </c:layout>
              <c:tx>
                <c:rich>
                  <a:bodyPr/>
                  <a:lstStyle/>
                  <a:p>
                    <a:r>
                      <a:rPr lang="en-US" b="1"/>
                      <a:t>Competitiveness and innovation
3</a:t>
                    </a:r>
                    <a:r>
                      <a:rPr lang="sr-Latn-RS" b="1"/>
                      <a:t>4</a:t>
                    </a:r>
                    <a:r>
                      <a:rPr lang="en-US" b="1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0.11438417420044716"/>
                  <c:y val="0.1309276413977664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0.10211468358121902"/>
                  <c:y val="3.7435026504039938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-2.7859191212209586E-3"/>
                  <c:y val="-3.348412330811589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0.10346967045785943"/>
                  <c:y val="-3.745381092069373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'Total ODA - GRAFIKONI'!$B$320:$B$329</c:f>
              <c:strCache>
                <c:ptCount val="10"/>
                <c:pt idx="0">
                  <c:v>Democracy and Governance</c:v>
                </c:pt>
                <c:pt idx="1">
                  <c:v>Rule of Law and Fundamental Rights</c:v>
                </c:pt>
                <c:pt idx="2">
                  <c:v>Environment and climate action</c:v>
                </c:pt>
                <c:pt idx="3">
                  <c:v>Transport</c:v>
                </c:pt>
                <c:pt idx="4">
                  <c:v>Energy</c:v>
                </c:pt>
                <c:pt idx="5">
                  <c:v>Competitiveness and innovation</c:v>
                </c:pt>
                <c:pt idx="6">
                  <c:v>Education, employment and social policies</c:v>
                </c:pt>
                <c:pt idx="7">
                  <c:v>Agriculture and rural development</c:v>
                </c:pt>
                <c:pt idx="8">
                  <c:v>Regional and territorial cooperation </c:v>
                </c:pt>
                <c:pt idx="9">
                  <c:v>Cross - Cutting Sector</c:v>
                </c:pt>
              </c:strCache>
            </c:strRef>
          </c:cat>
          <c:val>
            <c:numRef>
              <c:f>'Total ODA - GRAFIKONI'!$D$320:$D$329</c:f>
              <c:numCache>
                <c:formatCode>0%</c:formatCode>
                <c:ptCount val="10"/>
                <c:pt idx="0">
                  <c:v>7.0225386019327748E-2</c:v>
                </c:pt>
                <c:pt idx="1">
                  <c:v>6.9039450337545452E-2</c:v>
                </c:pt>
                <c:pt idx="2">
                  <c:v>0.21168531036623958</c:v>
                </c:pt>
                <c:pt idx="3">
                  <c:v>0.12618899656566032</c:v>
                </c:pt>
                <c:pt idx="4">
                  <c:v>3.2843324420962897E-2</c:v>
                </c:pt>
                <c:pt idx="5">
                  <c:v>0.33575915815026419</c:v>
                </c:pt>
                <c:pt idx="6">
                  <c:v>6.6709816498236596E-2</c:v>
                </c:pt>
                <c:pt idx="7">
                  <c:v>2.1388157210437644E-2</c:v>
                </c:pt>
                <c:pt idx="8">
                  <c:v>4.757995062882274E-2</c:v>
                </c:pt>
                <c:pt idx="9">
                  <c:v>1.8580449802502834E-2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00">
          <a:latin typeface="Century Gothic" panose="020B0502020202020204" pitchFamily="34" charset="0"/>
        </a:defRPr>
      </a:pPr>
      <a:endParaRPr lang="en-US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E118AE-9C45-4949-9C69-17F4BFD46EEE}" type="doc">
      <dgm:prSet loTypeId="urn:microsoft.com/office/officeart/2005/8/layout/funnel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6E486716-B91C-4130-B838-D54F74699AF6}">
      <dgm:prSet phldrT="[Text]" custT="1"/>
      <dgm:spPr/>
      <dgm:t>
        <a:bodyPr/>
        <a:lstStyle/>
        <a:p>
          <a:r>
            <a:rPr lang="en-GB" sz="1400" dirty="0" err="1" smtClean="0"/>
            <a:t>MoFT</a:t>
          </a:r>
          <a:endParaRPr lang="en-GB" sz="1400" dirty="0"/>
        </a:p>
      </dgm:t>
    </dgm:pt>
    <dgm:pt modelId="{044D98C3-1557-4AE8-8362-DC580F2688FC}" type="parTrans" cxnId="{DC0EDC08-F27F-43B0-8F44-7B685C6E825B}">
      <dgm:prSet/>
      <dgm:spPr/>
      <dgm:t>
        <a:bodyPr/>
        <a:lstStyle/>
        <a:p>
          <a:endParaRPr lang="en-GB" sz="1400"/>
        </a:p>
      </dgm:t>
    </dgm:pt>
    <dgm:pt modelId="{F8926E49-EA70-4E5B-ABC6-C98F83172F53}" type="sibTrans" cxnId="{DC0EDC08-F27F-43B0-8F44-7B685C6E825B}">
      <dgm:prSet/>
      <dgm:spPr/>
      <dgm:t>
        <a:bodyPr/>
        <a:lstStyle/>
        <a:p>
          <a:endParaRPr lang="en-GB" sz="1400"/>
        </a:p>
      </dgm:t>
    </dgm:pt>
    <dgm:pt modelId="{31AE179D-965D-4D43-83F8-EB51170B0B1E}">
      <dgm:prSet phldrT="[Text]" custT="1"/>
      <dgm:spPr/>
      <dgm:t>
        <a:bodyPr/>
        <a:lstStyle/>
        <a:p>
          <a:r>
            <a:rPr lang="en-GB" sz="1400" dirty="0" smtClean="0"/>
            <a:t>BiH Institution</a:t>
          </a:r>
          <a:endParaRPr lang="en-GB" sz="1400" dirty="0"/>
        </a:p>
      </dgm:t>
    </dgm:pt>
    <dgm:pt modelId="{5C6F9685-3DC6-45CF-A2C4-EF936581F1A4}" type="parTrans" cxnId="{4BCC86B6-C5F1-4A68-8899-962C4113A260}">
      <dgm:prSet/>
      <dgm:spPr/>
      <dgm:t>
        <a:bodyPr/>
        <a:lstStyle/>
        <a:p>
          <a:endParaRPr lang="en-GB" sz="1400"/>
        </a:p>
      </dgm:t>
    </dgm:pt>
    <dgm:pt modelId="{53ECCF78-6130-4CBB-BA59-3A1B6BAF21B7}" type="sibTrans" cxnId="{4BCC86B6-C5F1-4A68-8899-962C4113A260}">
      <dgm:prSet/>
      <dgm:spPr/>
      <dgm:t>
        <a:bodyPr/>
        <a:lstStyle/>
        <a:p>
          <a:endParaRPr lang="en-GB" sz="1400"/>
        </a:p>
      </dgm:t>
    </dgm:pt>
    <dgm:pt modelId="{F6EDF456-FC5F-41E3-9DC4-EAEEDA516F88}">
      <dgm:prSet phldrT="[Text]" custT="1"/>
      <dgm:spPr/>
      <dgm:t>
        <a:bodyPr/>
        <a:lstStyle/>
        <a:p>
          <a:r>
            <a:rPr lang="en-GB" sz="1400" dirty="0" smtClean="0"/>
            <a:t>DCF Members</a:t>
          </a:r>
          <a:endParaRPr lang="en-GB" sz="1400" dirty="0"/>
        </a:p>
      </dgm:t>
    </dgm:pt>
    <dgm:pt modelId="{307CAC1D-5CF3-45B0-9812-248168264DF5}" type="parTrans" cxnId="{ABC1183A-6A8D-4249-9F21-C9B2EDDF9AF3}">
      <dgm:prSet/>
      <dgm:spPr/>
      <dgm:t>
        <a:bodyPr/>
        <a:lstStyle/>
        <a:p>
          <a:endParaRPr lang="en-GB" sz="1400"/>
        </a:p>
      </dgm:t>
    </dgm:pt>
    <dgm:pt modelId="{D077A9D1-BEC2-4947-BBDA-F71BFDCFA405}" type="sibTrans" cxnId="{ABC1183A-6A8D-4249-9F21-C9B2EDDF9AF3}">
      <dgm:prSet/>
      <dgm:spPr/>
      <dgm:t>
        <a:bodyPr/>
        <a:lstStyle/>
        <a:p>
          <a:endParaRPr lang="en-GB" sz="1400"/>
        </a:p>
      </dgm:t>
    </dgm:pt>
    <dgm:pt modelId="{BF46002C-6B6B-4118-8660-45A92E2221B0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rPr>
            <a:t>Donor Mapping Report</a:t>
          </a:r>
          <a:endParaRPr lang="en-GB" sz="1800" b="1" dirty="0">
            <a:solidFill>
              <a:schemeClr val="accent1">
                <a:lumMod val="75000"/>
              </a:schemeClr>
            </a:solidFill>
            <a:latin typeface="Century Gothic" pitchFamily="34" charset="0"/>
          </a:endParaRPr>
        </a:p>
      </dgm:t>
    </dgm:pt>
    <dgm:pt modelId="{9DB3820D-C71F-4D19-AB27-BC915C9925AB}" type="parTrans" cxnId="{AC7E470F-3A7A-4CF9-92B7-04D34C99962A}">
      <dgm:prSet/>
      <dgm:spPr/>
      <dgm:t>
        <a:bodyPr/>
        <a:lstStyle/>
        <a:p>
          <a:endParaRPr lang="en-GB" sz="1400"/>
        </a:p>
      </dgm:t>
    </dgm:pt>
    <dgm:pt modelId="{43395894-7EA6-4B9E-84C2-B438ECA82763}" type="sibTrans" cxnId="{AC7E470F-3A7A-4CF9-92B7-04D34C99962A}">
      <dgm:prSet/>
      <dgm:spPr/>
      <dgm:t>
        <a:bodyPr/>
        <a:lstStyle/>
        <a:p>
          <a:endParaRPr lang="en-GB" sz="1400"/>
        </a:p>
      </dgm:t>
    </dgm:pt>
    <dgm:pt modelId="{FA00EC63-F92C-4198-B82F-6EF31497544E}" type="pres">
      <dgm:prSet presAssocID="{6AE118AE-9C45-4949-9C69-17F4BFD46EEE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8F371554-F874-47A7-A84E-05A6E0832681}" type="pres">
      <dgm:prSet presAssocID="{6AE118AE-9C45-4949-9C69-17F4BFD46EEE}" presName="ellipse" presStyleLbl="trBgShp" presStyleIdx="0" presStyleCnt="1"/>
      <dgm:spPr/>
    </dgm:pt>
    <dgm:pt modelId="{1426254A-55C1-4D57-AAE1-85E18E08C4EF}" type="pres">
      <dgm:prSet presAssocID="{6AE118AE-9C45-4949-9C69-17F4BFD46EEE}" presName="arrow1" presStyleLbl="fgShp" presStyleIdx="0" presStyleCnt="1" custLinFactNeighborX="-7904" custLinFactNeighborY="36425"/>
      <dgm:spPr/>
    </dgm:pt>
    <dgm:pt modelId="{361AAC30-CED0-4D89-B454-2D02C2391FEA}" type="pres">
      <dgm:prSet presAssocID="{6AE118AE-9C45-4949-9C69-17F4BFD46EEE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C72BEB2E-A1E1-441F-BB2F-C1CBED03E725}" type="pres">
      <dgm:prSet presAssocID="{31AE179D-965D-4D43-83F8-EB51170B0B1E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B9C9FA36-AF98-420D-932B-CC6191ADB86B}" type="pres">
      <dgm:prSet presAssocID="{F6EDF456-FC5F-41E3-9DC4-EAEEDA516F88}" presName="item2" presStyleLbl="node1" presStyleIdx="1" presStyleCnt="3" custScaleX="124063" custLinFactNeighborX="-18195" custLinFactNeighborY="135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4B3491C-DFC3-4A72-B698-4EFABCDF19AA}" type="pres">
      <dgm:prSet presAssocID="{BF46002C-6B6B-4118-8660-45A92E2221B0}" presName="item3" presStyleLbl="node1" presStyleIdx="2" presStyleCnt="3" custScaleX="144126" custScaleY="140456" custLinFactNeighborX="-4701" custLinFactNeighborY="2000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C151FA93-64B4-4B9F-8BBD-8D4189D0EC1E}" type="pres">
      <dgm:prSet presAssocID="{6AE118AE-9C45-4949-9C69-17F4BFD46EEE}" presName="funnel" presStyleLbl="trAlignAcc1" presStyleIdx="0" presStyleCnt="1" custScaleX="110354" custScaleY="112748"/>
      <dgm:spPr/>
    </dgm:pt>
  </dgm:ptLst>
  <dgm:cxnLst>
    <dgm:cxn modelId="{7D3E9BA0-63D4-4666-A353-6CA81415036B}" type="presOf" srcId="{31AE179D-965D-4D43-83F8-EB51170B0B1E}" destId="{B9C9FA36-AF98-420D-932B-CC6191ADB86B}" srcOrd="0" destOrd="0" presId="urn:microsoft.com/office/officeart/2005/8/layout/funnel1"/>
    <dgm:cxn modelId="{4BCC86B6-C5F1-4A68-8899-962C4113A260}" srcId="{6AE118AE-9C45-4949-9C69-17F4BFD46EEE}" destId="{31AE179D-965D-4D43-83F8-EB51170B0B1E}" srcOrd="1" destOrd="0" parTransId="{5C6F9685-3DC6-45CF-A2C4-EF936581F1A4}" sibTransId="{53ECCF78-6130-4CBB-BA59-3A1B6BAF21B7}"/>
    <dgm:cxn modelId="{CA84D765-E00C-42C2-9F06-4AA735A30C21}" type="presOf" srcId="{BF46002C-6B6B-4118-8660-45A92E2221B0}" destId="{361AAC30-CED0-4D89-B454-2D02C2391FEA}" srcOrd="0" destOrd="0" presId="urn:microsoft.com/office/officeart/2005/8/layout/funnel1"/>
    <dgm:cxn modelId="{1DFD606B-1AAC-4C5A-BE1E-5045864860F3}" type="presOf" srcId="{F6EDF456-FC5F-41E3-9DC4-EAEEDA516F88}" destId="{C72BEB2E-A1E1-441F-BB2F-C1CBED03E725}" srcOrd="0" destOrd="0" presId="urn:microsoft.com/office/officeart/2005/8/layout/funnel1"/>
    <dgm:cxn modelId="{DC0EDC08-F27F-43B0-8F44-7B685C6E825B}" srcId="{6AE118AE-9C45-4949-9C69-17F4BFD46EEE}" destId="{6E486716-B91C-4130-B838-D54F74699AF6}" srcOrd="0" destOrd="0" parTransId="{044D98C3-1557-4AE8-8362-DC580F2688FC}" sibTransId="{F8926E49-EA70-4E5B-ABC6-C98F83172F53}"/>
    <dgm:cxn modelId="{53604583-BD7B-471D-9A82-BD22C96FFFB1}" type="presOf" srcId="{6AE118AE-9C45-4949-9C69-17F4BFD46EEE}" destId="{FA00EC63-F92C-4198-B82F-6EF31497544E}" srcOrd="0" destOrd="0" presId="urn:microsoft.com/office/officeart/2005/8/layout/funnel1"/>
    <dgm:cxn modelId="{ABC1183A-6A8D-4249-9F21-C9B2EDDF9AF3}" srcId="{6AE118AE-9C45-4949-9C69-17F4BFD46EEE}" destId="{F6EDF456-FC5F-41E3-9DC4-EAEEDA516F88}" srcOrd="2" destOrd="0" parTransId="{307CAC1D-5CF3-45B0-9812-248168264DF5}" sibTransId="{D077A9D1-BEC2-4947-BBDA-F71BFDCFA405}"/>
    <dgm:cxn modelId="{99295224-6362-49E8-AD1B-DB46857C3F98}" type="presOf" srcId="{6E486716-B91C-4130-B838-D54F74699AF6}" destId="{C4B3491C-DFC3-4A72-B698-4EFABCDF19AA}" srcOrd="0" destOrd="0" presId="urn:microsoft.com/office/officeart/2005/8/layout/funnel1"/>
    <dgm:cxn modelId="{AC7E470F-3A7A-4CF9-92B7-04D34C99962A}" srcId="{6AE118AE-9C45-4949-9C69-17F4BFD46EEE}" destId="{BF46002C-6B6B-4118-8660-45A92E2221B0}" srcOrd="3" destOrd="0" parTransId="{9DB3820D-C71F-4D19-AB27-BC915C9925AB}" sibTransId="{43395894-7EA6-4B9E-84C2-B438ECA82763}"/>
    <dgm:cxn modelId="{54BE7F85-5DFF-434C-BDCB-ECD18DB94F32}" type="presParOf" srcId="{FA00EC63-F92C-4198-B82F-6EF31497544E}" destId="{8F371554-F874-47A7-A84E-05A6E0832681}" srcOrd="0" destOrd="0" presId="urn:microsoft.com/office/officeart/2005/8/layout/funnel1"/>
    <dgm:cxn modelId="{77609053-A2B0-41B4-9C75-FBB485DB972D}" type="presParOf" srcId="{FA00EC63-F92C-4198-B82F-6EF31497544E}" destId="{1426254A-55C1-4D57-AAE1-85E18E08C4EF}" srcOrd="1" destOrd="0" presId="urn:microsoft.com/office/officeart/2005/8/layout/funnel1"/>
    <dgm:cxn modelId="{55807033-70B2-40B8-A72E-FD4816D1F361}" type="presParOf" srcId="{FA00EC63-F92C-4198-B82F-6EF31497544E}" destId="{361AAC30-CED0-4D89-B454-2D02C2391FEA}" srcOrd="2" destOrd="0" presId="urn:microsoft.com/office/officeart/2005/8/layout/funnel1"/>
    <dgm:cxn modelId="{1DD5F13D-D068-4524-BA73-2D46EE397659}" type="presParOf" srcId="{FA00EC63-F92C-4198-B82F-6EF31497544E}" destId="{C72BEB2E-A1E1-441F-BB2F-C1CBED03E725}" srcOrd="3" destOrd="0" presId="urn:microsoft.com/office/officeart/2005/8/layout/funnel1"/>
    <dgm:cxn modelId="{5FBEA95E-EE4E-43DF-B12F-1156CCE658C9}" type="presParOf" srcId="{FA00EC63-F92C-4198-B82F-6EF31497544E}" destId="{B9C9FA36-AF98-420D-932B-CC6191ADB86B}" srcOrd="4" destOrd="0" presId="urn:microsoft.com/office/officeart/2005/8/layout/funnel1"/>
    <dgm:cxn modelId="{80DB1FDC-20CF-4F5D-B732-FA5B4116DAB4}" type="presParOf" srcId="{FA00EC63-F92C-4198-B82F-6EF31497544E}" destId="{C4B3491C-DFC3-4A72-B698-4EFABCDF19AA}" srcOrd="5" destOrd="0" presId="urn:microsoft.com/office/officeart/2005/8/layout/funnel1"/>
    <dgm:cxn modelId="{EB06FF96-0A13-4294-B56C-51650BC4C143}" type="presParOf" srcId="{FA00EC63-F92C-4198-B82F-6EF31497544E}" destId="{C151FA93-64B4-4B9F-8BBD-8D4189D0EC1E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371554-F874-47A7-A84E-05A6E0832681}">
      <dsp:nvSpPr>
        <dsp:cNvPr id="0" name=""/>
        <dsp:cNvSpPr/>
      </dsp:nvSpPr>
      <dsp:spPr>
        <a:xfrm>
          <a:off x="1241572" y="281139"/>
          <a:ext cx="3601686" cy="1250818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26254A-55C1-4D57-AAE1-85E18E08C4EF}">
      <dsp:nvSpPr>
        <dsp:cNvPr id="0" name=""/>
        <dsp:cNvSpPr/>
      </dsp:nvSpPr>
      <dsp:spPr>
        <a:xfrm>
          <a:off x="2643829" y="3506686"/>
          <a:ext cx="698001" cy="446720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1AAC30-CED0-4D89-B454-2D02C2391FEA}">
      <dsp:nvSpPr>
        <dsp:cNvPr id="0" name=""/>
        <dsp:cNvSpPr/>
      </dsp:nvSpPr>
      <dsp:spPr>
        <a:xfrm>
          <a:off x="1372797" y="3701345"/>
          <a:ext cx="3350406" cy="8376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rPr>
            <a:t>Donor Mapping Report</a:t>
          </a:r>
          <a:endParaRPr lang="en-GB" sz="1800" b="1" kern="1200" dirty="0">
            <a:solidFill>
              <a:schemeClr val="accent1">
                <a:lumMod val="75000"/>
              </a:schemeClr>
            </a:solidFill>
            <a:latin typeface="Century Gothic" pitchFamily="34" charset="0"/>
          </a:endParaRPr>
        </a:p>
      </dsp:txBody>
      <dsp:txXfrm>
        <a:off x="1372797" y="3701345"/>
        <a:ext cx="3350406" cy="837601"/>
      </dsp:txXfrm>
    </dsp:sp>
    <dsp:sp modelId="{C72BEB2E-A1E1-441F-BB2F-C1CBED03E725}">
      <dsp:nvSpPr>
        <dsp:cNvPr id="0" name=""/>
        <dsp:cNvSpPr/>
      </dsp:nvSpPr>
      <dsp:spPr>
        <a:xfrm>
          <a:off x="2551023" y="1628560"/>
          <a:ext cx="1256402" cy="125640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DCF Members</a:t>
          </a:r>
          <a:endParaRPr lang="en-GB" sz="1400" kern="1200" dirty="0"/>
        </a:p>
      </dsp:txBody>
      <dsp:txXfrm>
        <a:off x="2735019" y="1812556"/>
        <a:ext cx="888410" cy="888410"/>
      </dsp:txXfrm>
    </dsp:sp>
    <dsp:sp modelId="{B9C9FA36-AF98-420D-932B-CC6191ADB86B}">
      <dsp:nvSpPr>
        <dsp:cNvPr id="0" name=""/>
        <dsp:cNvSpPr/>
      </dsp:nvSpPr>
      <dsp:spPr>
        <a:xfrm>
          <a:off x="1272231" y="703029"/>
          <a:ext cx="1558730" cy="125640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BiH Institution</a:t>
          </a:r>
          <a:endParaRPr lang="en-GB" sz="1400" kern="1200" dirty="0"/>
        </a:p>
      </dsp:txBody>
      <dsp:txXfrm>
        <a:off x="1500502" y="887025"/>
        <a:ext cx="1102188" cy="888410"/>
      </dsp:txXfrm>
    </dsp:sp>
    <dsp:sp modelId="{C4B3491C-DFC3-4A72-B698-4EFABCDF19AA}">
      <dsp:nvSpPr>
        <dsp:cNvPr id="0" name=""/>
        <dsp:cNvSpPr/>
      </dsp:nvSpPr>
      <dsp:spPr>
        <a:xfrm>
          <a:off x="2600056" y="153192"/>
          <a:ext cx="1810802" cy="176469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err="1" smtClean="0"/>
            <a:t>MoFT</a:t>
          </a:r>
          <a:endParaRPr lang="en-GB" sz="1400" kern="1200" dirty="0"/>
        </a:p>
      </dsp:txBody>
      <dsp:txXfrm>
        <a:off x="2865242" y="411625"/>
        <a:ext cx="1280430" cy="1247826"/>
      </dsp:txXfrm>
    </dsp:sp>
    <dsp:sp modelId="{C151FA93-64B4-4B9F-8BBD-8D4189D0EC1E}">
      <dsp:nvSpPr>
        <dsp:cNvPr id="0" name=""/>
        <dsp:cNvSpPr/>
      </dsp:nvSpPr>
      <dsp:spPr>
        <a:xfrm>
          <a:off x="891237" y="-71738"/>
          <a:ext cx="4313524" cy="3525681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218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0218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E4784-95A4-4F0C-8B54-9BCB9AF3011D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8213452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Cyrl-B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E7EF3-7874-4724-9B80-0658BD5B97F6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Cyrl-B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Cyrl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B340C-F0E1-43E2-82EB-A05D4350C7D0}" type="slidenum">
              <a:rPr lang="sr-Cyrl-BA" smtClean="0"/>
              <a:t>‹#›</a:t>
            </a:fld>
            <a:endParaRPr lang="sr-Cyrl-BA"/>
          </a:p>
        </p:txBody>
      </p:sp>
    </p:spTree>
    <p:extLst>
      <p:ext uri="{BB962C8B-B14F-4D97-AF65-F5344CB8AC3E}">
        <p14:creationId xmlns:p14="http://schemas.microsoft.com/office/powerpoint/2010/main" val="32674476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>
          <a:xfrm>
            <a:off x="1" y="1"/>
            <a:ext cx="357" cy="391"/>
          </a:xfrm>
        </p:spPr>
        <p:txBody>
          <a:bodyPr wrap="square" lIns="90000" tIns="45000" rIns="90000" bIns="45000"/>
          <a:lstStyle/>
          <a:p>
            <a:pPr lvl="0" algn="l" hangingPunct="1"/>
            <a:fld id="{2AF498A5-7A22-4ABB-A877-057623FD2286}" type="slidenum">
              <a:rPr/>
              <a:pPr lvl="0" algn="l" hangingPunct="1"/>
              <a:t>1</a:t>
            </a:fld>
            <a:fld id="{F10EEF31-7753-481D-9A20-E1F8CE7CCB64}" type="slidenum">
              <a:rPr/>
              <a:pPr lvl="0" algn="l" hangingPunct="1"/>
              <a:t>1</a:t>
            </a:fld>
            <a:endParaRPr lang="x-none" sz="18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" y="1"/>
            <a:ext cx="357" cy="391"/>
          </a:xfrm>
        </p:spPr>
        <p:txBody>
          <a:bodyPr wrap="square" lIns="90000" tIns="45000" rIns="90000" bIns="45000"/>
          <a:lstStyle/>
          <a:p>
            <a:pPr lvl="0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72168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B340C-F0E1-43E2-82EB-A05D4350C7D0}" type="slidenum">
              <a:rPr lang="sr-Cyrl-BA" smtClean="0"/>
              <a:t>2</a:t>
            </a:fld>
            <a:endParaRPr lang="sr-Cyrl-BA"/>
          </a:p>
        </p:txBody>
      </p:sp>
    </p:spTree>
    <p:extLst>
      <p:ext uri="{BB962C8B-B14F-4D97-AF65-F5344CB8AC3E}">
        <p14:creationId xmlns:p14="http://schemas.microsoft.com/office/powerpoint/2010/main" val="874986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B340C-F0E1-43E2-82EB-A05D4350C7D0}" type="slidenum">
              <a:rPr lang="sr-Cyrl-BA" smtClean="0"/>
              <a:t>5</a:t>
            </a:fld>
            <a:endParaRPr lang="sr-Cyrl-BA" dirty="0"/>
          </a:p>
        </p:txBody>
      </p:sp>
    </p:spTree>
    <p:extLst>
      <p:ext uri="{BB962C8B-B14F-4D97-AF65-F5344CB8AC3E}">
        <p14:creationId xmlns:p14="http://schemas.microsoft.com/office/powerpoint/2010/main" val="2900807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>
          <a:xfrm>
            <a:off x="1" y="1"/>
            <a:ext cx="357" cy="391"/>
          </a:xfrm>
        </p:spPr>
        <p:txBody>
          <a:bodyPr wrap="square" lIns="90000" tIns="45000" rIns="90000" bIns="45000"/>
          <a:lstStyle/>
          <a:p>
            <a:pPr lvl="0" algn="l" hangingPunct="1"/>
            <a:fld id="{0BABB9A0-5B85-4072-B3CC-61ACB1B2693C}" type="slidenum">
              <a:rPr/>
              <a:pPr lvl="0" algn="l" hangingPunct="1"/>
              <a:t>12</a:t>
            </a:fld>
            <a:fld id="{25939A43-D99C-456A-9021-7C853E609393}" type="slidenum">
              <a:rPr/>
              <a:pPr lvl="0" algn="l" hangingPunct="1"/>
              <a:t>12</a:t>
            </a:fld>
            <a:endParaRPr lang="x-none" sz="1800">
              <a:solidFill>
                <a:srgbClr val="000000"/>
              </a:solidFill>
              <a:latin typeface="Calibri" pitchFamily="34"/>
              <a:ea typeface="+mn-ea" pitchFamily="2"/>
              <a:cs typeface="+mn-c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" y="1"/>
            <a:ext cx="357" cy="391"/>
          </a:xfrm>
        </p:spPr>
        <p:txBody>
          <a:bodyPr wrap="square" lIns="90000" tIns="45000" rIns="90000" bIns="45000"/>
          <a:lstStyle/>
          <a:p>
            <a:pPr lvl="0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91366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91A2D49-A4B1-4E2F-95C8-9C69A958AB43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sr-Cyrl-B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97EDC8-E27D-497B-BA15-056D6BF26D56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26110D-4F9B-468C-BB7E-1BC3ABCF3490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FC8BCB-D2E7-41C8-8F45-CFD1237772E1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ABA73F-6FED-457F-9390-925C5B355EC7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880DDE-CDB5-4A00-9867-E377D4BE4027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8C952F-B8C9-4A9B-B101-D5E748F9FB9E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0BD09-3337-4974-9FF9-4672F0464EBB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CC1AD-58D1-45BD-93D2-FE80400AAB51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74B021A-A844-4518-BCA6-5A70F9A80383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AE8E97D-A32B-4878-8771-31AC16BF0B9E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sr-Cyrl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F8366EB-54ED-4EEF-B3BC-C7E51A4FC8EA}" type="datetime1">
              <a:rPr lang="sr-Cyrl-BA" smtClean="0"/>
              <a:t>7.12.2016</a:t>
            </a:fld>
            <a:endParaRPr lang="sr-Cyrl-B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sr-Cyrl-B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0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Ministry of Finance and Treasury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66423" y="304800"/>
            <a:ext cx="9144000" cy="5524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sz="3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Donor Coordination Forum Meeting</a:t>
            </a:r>
          </a:p>
          <a:p>
            <a:pPr algn="ctr">
              <a:lnSpc>
                <a:spcPct val="12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4000" b="1" dirty="0">
              <a:solidFill>
                <a:srgbClr val="00B0F0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sz="3200" b="1" dirty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Donor Mapping Report </a:t>
            </a:r>
            <a:r>
              <a:rPr lang="bs-Latn-BA" sz="3200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2015</a:t>
            </a:r>
            <a:endParaRPr lang="bs-Latn-BA" sz="3200" b="1" dirty="0">
              <a:solidFill>
                <a:srgbClr val="2D2D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3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3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Edina Topčagić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Head of Division for the Coordination and Mobilisation of International Aid</a:t>
            </a: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sz="20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Sarajevo, 08 December </a:t>
            </a:r>
            <a:r>
              <a:rPr lang="bs-Latn-BA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2016</a:t>
            </a:r>
            <a:endParaRPr lang="bs-Latn-BA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39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1" y="0"/>
            <a:ext cx="885698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Emerging trends from the DMR 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</a:t>
            </a:r>
            <a:r>
              <a:rPr lang="sr-Latn-R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</a:p>
          <a:p>
            <a:pPr algn="ctr">
              <a:spcAft>
                <a:spcPts val="600"/>
              </a:spcAft>
            </a:pPr>
            <a:endParaRPr lang="bs-Latn-BA" sz="1000" b="1" dirty="0" smtClean="0">
              <a:solidFill>
                <a:srgbClr val="2D2D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US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Sectoral </a:t>
            </a:r>
            <a:r>
              <a:rPr lang="en-US" b="1" dirty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 </a:t>
            </a:r>
            <a:r>
              <a:rPr lang="en-US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disbursements</a:t>
            </a:r>
            <a:endParaRPr lang="en-US" b="1" dirty="0">
              <a:solidFill>
                <a:srgbClr val="2D2D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US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3985339"/>
              </p:ext>
            </p:extLst>
          </p:nvPr>
        </p:nvGraphicFramePr>
        <p:xfrm>
          <a:off x="990600" y="1066800"/>
          <a:ext cx="65532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traight Connector 8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0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Ministry of Finance and Treasury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1237946209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319440"/>
              </p:ext>
            </p:extLst>
          </p:nvPr>
        </p:nvGraphicFramePr>
        <p:xfrm>
          <a:off x="153242" y="1340768"/>
          <a:ext cx="8877424" cy="4392486"/>
        </p:xfrm>
        <a:graphic>
          <a:graphicData uri="http://schemas.openxmlformats.org/drawingml/2006/table">
            <a:tbl>
              <a:tblPr firstRow="1" firstCol="1" bandRow="1"/>
              <a:tblGrid>
                <a:gridCol w="2513758"/>
                <a:gridCol w="620333"/>
                <a:gridCol w="162560"/>
                <a:gridCol w="601104"/>
                <a:gridCol w="246449"/>
                <a:gridCol w="498080"/>
                <a:gridCol w="314509"/>
                <a:gridCol w="481696"/>
                <a:gridCol w="275669"/>
                <a:gridCol w="466610"/>
                <a:gridCol w="343553"/>
                <a:gridCol w="375134"/>
                <a:gridCol w="375134"/>
                <a:gridCol w="338770"/>
                <a:gridCol w="93980"/>
                <a:gridCol w="228600"/>
                <a:gridCol w="204636"/>
                <a:gridCol w="180629"/>
                <a:gridCol w="98462"/>
                <a:gridCol w="457758"/>
              </a:tblGrid>
              <a:tr h="552944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Months   </a:t>
                      </a: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2017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January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February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March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April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May</a:t>
                      </a:r>
                      <a:endParaRPr lang="en-US" sz="12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June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s-Latn-BA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+mn-cs"/>
                        </a:rPr>
                        <a:t>July</a:t>
                      </a:r>
                      <a:endParaRPr kumimoji="0" 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August</a:t>
                      </a:r>
                      <a:endParaRPr lang="en-US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15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2017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2017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2017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2017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2017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2017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2017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2017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Methodology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Update of database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Preparation of  Donors profiles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FE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F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F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Preparation of Sector Chapters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ODA </a:t>
                      </a:r>
                      <a:r>
                        <a:rPr lang="hr-HR" sz="1200" b="1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analysis</a:t>
                      </a: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,</a:t>
                      </a:r>
                      <a:r>
                        <a:rPr lang="hr-HR" sz="1200" b="1" baseline="0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DMR c</a:t>
                      </a: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ompilation, Review and </a:t>
                      </a:r>
                      <a:r>
                        <a:rPr lang="hr-HR" sz="1200" b="1" dirty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translation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CoM BiH </a:t>
                      </a:r>
                      <a:r>
                        <a:rPr lang="en-US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procedure</a:t>
                      </a:r>
                      <a:r>
                        <a:rPr lang="bs-Latn-BA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,</a:t>
                      </a:r>
                      <a:r>
                        <a:rPr lang="bs-Latn-BA" sz="1200" b="1" baseline="0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distribution </a:t>
                      </a:r>
                      <a:r>
                        <a:rPr lang="bs-Latn-BA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and publishing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23528" y="152400"/>
            <a:ext cx="8640960" cy="979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500"/>
              </a:lnSpc>
              <a:defRPr/>
            </a:pPr>
            <a:r>
              <a:rPr lang="en-GB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Way </a:t>
            </a:r>
            <a:r>
              <a:rPr lang="en-GB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Forward</a:t>
            </a:r>
            <a:endParaRPr lang="bs-Latn-BA" sz="28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>
              <a:lnSpc>
                <a:spcPts val="2500"/>
              </a:lnSpc>
              <a:defRPr/>
            </a:pPr>
            <a:endParaRPr lang="hr-HR" sz="105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fontAlgn="base"/>
            <a:r>
              <a:rPr lang="hr-HR" sz="1600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Time-frame </a:t>
            </a:r>
            <a:r>
              <a:rPr lang="hr-HR" sz="1600" b="1" dirty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preparation </a:t>
            </a:r>
            <a:r>
              <a:rPr lang="hr-HR" sz="1600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Donor </a:t>
            </a:r>
            <a:r>
              <a:rPr lang="hr-HR" sz="1600" b="1" dirty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Mapping Report </a:t>
            </a:r>
            <a:r>
              <a:rPr lang="hr-HR" sz="1600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2016</a:t>
            </a:r>
            <a:endParaRPr lang="en-US" sz="1600" dirty="0">
              <a:solidFill>
                <a:srgbClr val="2D2D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traight Connector 6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8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Ministry of Finance and Treasury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1260270379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457200" y="990600"/>
            <a:ext cx="8229240" cy="4952999"/>
          </a:xfrm>
          <a:noFill/>
          <a:ln>
            <a:noFill/>
          </a:ln>
        </p:spPr>
        <p:txBody>
          <a:bodyPr wrap="square" lIns="90000" tIns="45000" rIns="90000" bIns="45000">
            <a:normAutofit/>
          </a:bodyPr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27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27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1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19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18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9pPr>
          </a:lstStyle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 lang="bs-Latn-BA" sz="32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 lang="bs-Latn-BA" sz="24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 lang="bs-Latn-BA" sz="24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bs-Latn-BA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THANK YOU</a:t>
            </a:r>
            <a:r>
              <a:rPr lang="x-none" sz="24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!</a:t>
            </a:r>
            <a:endParaRPr lang="bs-Latn-BA" sz="24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 lang="bs-Latn-BA" sz="32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 lang="bs-Latn-BA" sz="22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spcBef>
                <a:spcPts val="400"/>
              </a:spcBef>
              <a:spcAft>
                <a:spcPts val="1800"/>
              </a:spcAft>
              <a:buNone/>
            </a:pPr>
            <a:endParaRPr lang="bs-Latn-BA" sz="2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7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traight Connector 12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7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Ministry of Finance and Treasury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962227367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7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Ministry of Finance and Treasury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014676883"/>
              </p:ext>
            </p:extLst>
          </p:nvPr>
        </p:nvGraphicFramePr>
        <p:xfrm>
          <a:off x="1318568" y="836712"/>
          <a:ext cx="6096000" cy="4467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444208" y="1378793"/>
            <a:ext cx="260476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500" dirty="0">
                <a:solidFill>
                  <a:srgbClr val="2D2D8A"/>
                </a:solidFill>
                <a:latin typeface="Century Gothic" pitchFamily="34" charset="0"/>
              </a:rPr>
              <a:t>Coordination, Analysis, </a:t>
            </a:r>
            <a:r>
              <a:rPr lang="bs-Latn-BA" sz="1500" dirty="0">
                <a:solidFill>
                  <a:srgbClr val="2D2D8A"/>
                </a:solidFill>
                <a:latin typeface="Century Gothic" pitchFamily="34" charset="0"/>
              </a:rPr>
              <a:t>DMR </a:t>
            </a:r>
            <a:r>
              <a:rPr lang="en-GB" sz="1500" dirty="0">
                <a:solidFill>
                  <a:srgbClr val="2D2D8A"/>
                </a:solidFill>
                <a:latin typeface="Century Gothic" pitchFamily="34" charset="0"/>
              </a:rPr>
              <a:t>Preparation, </a:t>
            </a:r>
            <a:r>
              <a:rPr lang="en-GB" sz="1500" dirty="0" err="1">
                <a:solidFill>
                  <a:srgbClr val="2D2D8A"/>
                </a:solidFill>
                <a:latin typeface="Century Gothic" pitchFamily="34" charset="0"/>
              </a:rPr>
              <a:t>CoM</a:t>
            </a:r>
            <a:r>
              <a:rPr lang="bs-Latn-BA" sz="1500" dirty="0">
                <a:solidFill>
                  <a:srgbClr val="2D2D8A"/>
                </a:solidFill>
                <a:latin typeface="Century Gothic" pitchFamily="34" charset="0"/>
              </a:rPr>
              <a:t> BiH procedure, publishing</a:t>
            </a:r>
            <a:endParaRPr lang="en-GB" sz="1500" dirty="0">
              <a:solidFill>
                <a:srgbClr val="2D2D8A"/>
              </a:solidFill>
              <a:latin typeface="Century Gothic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73315" y="2852936"/>
            <a:ext cx="24482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>
                <a:solidFill>
                  <a:srgbClr val="2D2D8A"/>
                </a:solidFill>
                <a:latin typeface="Century Gothic" pitchFamily="34" charset="0"/>
              </a:rPr>
              <a:t>Update of DMD, Provided responses to Questionnaire</a:t>
            </a:r>
            <a:endParaRPr lang="en-GB" sz="1500" dirty="0">
              <a:solidFill>
                <a:srgbClr val="2D2D8A"/>
              </a:solidFill>
              <a:latin typeface="Century Gothic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1378793"/>
            <a:ext cx="21427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>
                <a:solidFill>
                  <a:srgbClr val="2D2D8A"/>
                </a:solidFill>
                <a:latin typeface="Century Gothic" pitchFamily="34" charset="0"/>
              </a:rPr>
              <a:t>Provided responses to Questionnaire</a:t>
            </a:r>
            <a:endParaRPr lang="en-GB" sz="1500" dirty="0">
              <a:solidFill>
                <a:srgbClr val="2D2D8A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19672" y="5188600"/>
            <a:ext cx="6408712" cy="845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1400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Enhance</a:t>
            </a:r>
            <a:r>
              <a:rPr lang="bs-Latn-BA" sz="1400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400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cooperation </a:t>
            </a:r>
            <a:r>
              <a:rPr lang="en-GB" sz="1400" dirty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</a:t>
            </a:r>
            <a:r>
              <a:rPr lang="en-US" sz="1400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socio–economic</a:t>
            </a:r>
            <a:r>
              <a:rPr lang="bs-Latn-BA" sz="1400" dirty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development</a:t>
            </a:r>
            <a:endParaRPr lang="bs-Latn-BA" sz="1400" dirty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bs-Latn-BA" sz="1400" dirty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bs-Latn-BA" sz="1400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acilitate </a:t>
            </a:r>
            <a:r>
              <a:rPr lang="bs-Latn-BA" sz="1400" dirty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donor coordination and aid effectivnes</a:t>
            </a:r>
            <a:r>
              <a:rPr lang="en-GB" sz="1400" dirty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bs-Latn-BA" sz="1400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bs-Latn-BA" sz="1400" dirty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bs-Latn-BA" sz="1400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mprove </a:t>
            </a:r>
            <a:r>
              <a:rPr lang="en-GB" sz="1400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transparency in the ODA resources utilisation</a:t>
            </a:r>
          </a:p>
        </p:txBody>
      </p:sp>
      <p:sp>
        <p:nvSpPr>
          <p:cNvPr id="14" name="Right Arrow 13"/>
          <p:cNvSpPr/>
          <p:nvPr/>
        </p:nvSpPr>
        <p:spPr>
          <a:xfrm rot="10800000">
            <a:off x="6445800" y="1192276"/>
            <a:ext cx="811493" cy="91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ight Arrow 14"/>
          <p:cNvSpPr/>
          <p:nvPr/>
        </p:nvSpPr>
        <p:spPr>
          <a:xfrm rot="10800000">
            <a:off x="6041245" y="2708920"/>
            <a:ext cx="811493" cy="91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ight Arrow 15"/>
          <p:cNvSpPr/>
          <p:nvPr/>
        </p:nvSpPr>
        <p:spPr>
          <a:xfrm>
            <a:off x="1475656" y="1196752"/>
            <a:ext cx="811493" cy="91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172340" y="152400"/>
            <a:ext cx="88569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About the DMR 2015</a:t>
            </a:r>
            <a:endParaRPr lang="en-US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755397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bs-Latn-BA" sz="1900" b="1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P</a:t>
            </a:r>
            <a:r>
              <a:rPr lang="en-US" sz="1900" b="1" dirty="0" err="1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artnership</a:t>
            </a:r>
            <a:r>
              <a:rPr lang="en-US" sz="1900" b="1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 building</a:t>
            </a:r>
            <a:r>
              <a:rPr lang="bs-Latn-BA" sz="1900" b="1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 among/between donors and Institutions in BiH</a:t>
            </a:r>
            <a:r>
              <a:rPr lang="en-US" sz="1900" b="1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:</a:t>
            </a:r>
            <a:endParaRPr lang="en-US" sz="1900" b="1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endParaRPr lang="en-US" sz="18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To </a:t>
            </a:r>
            <a:r>
              <a:rPr lang="en-US" sz="18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gain overview of donors’ activities and priorities </a:t>
            </a:r>
            <a:endParaRPr lang="bs-Latn-BA" sz="18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endParaRPr lang="en-US" sz="18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To articulate </a:t>
            </a:r>
            <a:r>
              <a:rPr lang="en-US" sz="1800" dirty="0" err="1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BiH’s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 development </a:t>
            </a:r>
            <a:r>
              <a:rPr lang="en-US" sz="18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priorities and ongoing Reform 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processes</a:t>
            </a:r>
            <a:r>
              <a:rPr lang="bs-Latn-BA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 in the priority sectors</a:t>
            </a:r>
          </a:p>
          <a:p>
            <a:pPr marL="109728" indent="0">
              <a:buNone/>
            </a:pPr>
            <a:endParaRPr lang="en-US" sz="1800" dirty="0" smtClean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To work together on effective information-sharing</a:t>
            </a:r>
            <a:endParaRPr lang="bs-Latn-BA" sz="1800" dirty="0" smtClean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endParaRPr lang="en-US" sz="18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To support and facilitate </a:t>
            </a:r>
            <a:r>
              <a:rPr lang="en-US" sz="18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coordination</a:t>
            </a:r>
            <a:r>
              <a:rPr lang="bs-Latn-BA" sz="18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 of development activities</a:t>
            </a:r>
          </a:p>
          <a:p>
            <a:endParaRPr lang="en-US" sz="18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To review aid practices and work towards effective aid </a:t>
            </a:r>
            <a:r>
              <a:rPr lang="en-US" sz="1800" dirty="0" smtClean="0">
                <a:solidFill>
                  <a:schemeClr val="accent4">
                    <a:lumMod val="75000"/>
                  </a:schemeClr>
                </a:solidFill>
                <a:latin typeface="Century Gothic" panose="020B0502020202020204" pitchFamily="34" charset="0"/>
              </a:rPr>
              <a:t>delivery</a:t>
            </a:r>
            <a:endParaRPr lang="en-US" sz="1800" dirty="0">
              <a:solidFill>
                <a:schemeClr val="accent4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endParaRPr lang="bs-Latn-BA" sz="1800" dirty="0"/>
          </a:p>
        </p:txBody>
      </p:sp>
      <p:sp>
        <p:nvSpPr>
          <p:cNvPr id="5" name="Rectangle 4"/>
          <p:cNvSpPr/>
          <p:nvPr/>
        </p:nvSpPr>
        <p:spPr>
          <a:xfrm>
            <a:off x="172340" y="152400"/>
            <a:ext cx="88569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About the DMR 2015</a:t>
            </a:r>
            <a:endParaRPr lang="en-US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11537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Autofit/>
          </a:bodyPr>
          <a:lstStyle/>
          <a:p>
            <a:pPr marL="109728" indent="0">
              <a:spcAft>
                <a:spcPts val="800"/>
              </a:spcAft>
              <a:buNone/>
            </a:pPr>
            <a:r>
              <a:rPr lang="en-US" sz="2000" b="1" smtClean="0">
                <a:solidFill>
                  <a:srgbClr val="2D2D8A"/>
                </a:solidFill>
                <a:latin typeface="Century Gothic" panose="020B0502020202020204" pitchFamily="34" charset="0"/>
              </a:rPr>
              <a:t>ODA </a:t>
            </a:r>
            <a:r>
              <a:rPr lang="en-US" sz="2000" b="1" smtClean="0">
                <a:solidFill>
                  <a:srgbClr val="2D2D8A"/>
                </a:solidFill>
                <a:latin typeface="Century Gothic" panose="020B0502020202020204" pitchFamily="34" charset="0"/>
              </a:rPr>
              <a:t>channel</a:t>
            </a:r>
            <a:r>
              <a:rPr lang="sr-Latn-RS" sz="2000" b="1" smtClean="0">
                <a:solidFill>
                  <a:srgbClr val="2D2D8A"/>
                </a:solidFill>
                <a:latin typeface="Century Gothic" panose="020B0502020202020204" pitchFamily="34" charset="0"/>
              </a:rPr>
              <a:t>l</a:t>
            </a:r>
            <a:r>
              <a:rPr lang="en-US" sz="2000" b="1" smtClean="0">
                <a:solidFill>
                  <a:srgbClr val="2D2D8A"/>
                </a:solidFill>
                <a:latin typeface="Century Gothic" panose="020B0502020202020204" pitchFamily="34" charset="0"/>
              </a:rPr>
              <a:t>ed </a:t>
            </a:r>
            <a:r>
              <a:rPr lang="en-US" sz="2000" b="1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to priority sectors</a:t>
            </a:r>
            <a:r>
              <a:rPr lang="bs-Latn-BA" sz="2000" b="1" dirty="0">
                <a:solidFill>
                  <a:srgbClr val="2D2D8A"/>
                </a:solidFill>
                <a:latin typeface="Century Gothic" panose="020B0502020202020204" pitchFamily="34" charset="0"/>
              </a:rPr>
              <a:t> </a:t>
            </a:r>
            <a:r>
              <a:rPr lang="bs-Latn-BA" sz="2000" b="1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(EU </a:t>
            </a:r>
            <a:r>
              <a:rPr lang="bs-Latn-BA" sz="2000" b="1" dirty="0">
                <a:solidFill>
                  <a:srgbClr val="2D2D8A"/>
                </a:solidFill>
                <a:latin typeface="Century Gothic" panose="020B0502020202020204" pitchFamily="34" charset="0"/>
              </a:rPr>
              <a:t>IPA </a:t>
            </a:r>
            <a:r>
              <a:rPr lang="bs-Latn-BA" sz="2000" b="1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II)</a:t>
            </a:r>
          </a:p>
          <a:p>
            <a:pPr marL="0" indent="0">
              <a:spcAft>
                <a:spcPts val="800"/>
              </a:spcAft>
              <a:buNone/>
            </a:pPr>
            <a:r>
              <a:rPr lang="bs-Latn-BA" sz="2000" b="1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 </a:t>
            </a:r>
            <a:r>
              <a:rPr lang="en-US" sz="1600" b="1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• </a:t>
            </a: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Democracy and Governance</a:t>
            </a:r>
          </a:p>
          <a:p>
            <a:pPr marL="109728" indent="0">
              <a:spcAft>
                <a:spcPts val="800"/>
              </a:spcAft>
              <a:buNone/>
            </a:pP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• </a:t>
            </a:r>
            <a:r>
              <a:rPr lang="en-US" sz="1600" dirty="0">
                <a:solidFill>
                  <a:srgbClr val="2D2D8A"/>
                </a:solidFill>
                <a:latin typeface="Century Gothic" panose="020B0502020202020204" pitchFamily="34" charset="0"/>
              </a:rPr>
              <a:t>Rule of Law and Fundamental </a:t>
            </a: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Rights</a:t>
            </a:r>
            <a:endParaRPr lang="en-US" sz="1600" dirty="0">
              <a:solidFill>
                <a:srgbClr val="2D2D8A"/>
              </a:solidFill>
              <a:latin typeface="Century Gothic" panose="020B0502020202020204" pitchFamily="34" charset="0"/>
            </a:endParaRPr>
          </a:p>
          <a:p>
            <a:pPr marL="109728" indent="0">
              <a:spcAft>
                <a:spcPts val="800"/>
              </a:spcAft>
              <a:buNone/>
            </a:pPr>
            <a:r>
              <a:rPr lang="en-US" sz="1600" dirty="0">
                <a:solidFill>
                  <a:srgbClr val="2D2D8A"/>
                </a:solidFill>
                <a:latin typeface="Century Gothic" panose="020B0502020202020204" pitchFamily="34" charset="0"/>
              </a:rPr>
              <a:t>• Environment and Climate </a:t>
            </a: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Action</a:t>
            </a:r>
            <a:endParaRPr lang="en-US" sz="1600" dirty="0">
              <a:solidFill>
                <a:srgbClr val="2D2D8A"/>
              </a:solidFill>
              <a:latin typeface="Century Gothic" panose="020B0502020202020204" pitchFamily="34" charset="0"/>
            </a:endParaRPr>
          </a:p>
          <a:p>
            <a:pPr marL="109728" indent="0">
              <a:spcAft>
                <a:spcPts val="800"/>
              </a:spcAft>
              <a:buNone/>
            </a:pPr>
            <a:r>
              <a:rPr lang="en-US" sz="1600" dirty="0">
                <a:solidFill>
                  <a:srgbClr val="2D2D8A"/>
                </a:solidFill>
                <a:latin typeface="Century Gothic" panose="020B0502020202020204" pitchFamily="34" charset="0"/>
              </a:rPr>
              <a:t>• </a:t>
            </a: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Transport</a:t>
            </a:r>
            <a:endParaRPr lang="en-US" sz="1600" dirty="0">
              <a:solidFill>
                <a:srgbClr val="2D2D8A"/>
              </a:solidFill>
              <a:latin typeface="Century Gothic" panose="020B0502020202020204" pitchFamily="34" charset="0"/>
            </a:endParaRPr>
          </a:p>
          <a:p>
            <a:pPr marL="109728" indent="0">
              <a:spcAft>
                <a:spcPts val="800"/>
              </a:spcAft>
              <a:buNone/>
            </a:pPr>
            <a:r>
              <a:rPr lang="en-US" sz="1600" dirty="0">
                <a:solidFill>
                  <a:srgbClr val="2D2D8A"/>
                </a:solidFill>
                <a:latin typeface="Century Gothic" panose="020B0502020202020204" pitchFamily="34" charset="0"/>
              </a:rPr>
              <a:t>• </a:t>
            </a: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Energy</a:t>
            </a:r>
            <a:endParaRPr lang="en-US" sz="1600" dirty="0">
              <a:solidFill>
                <a:srgbClr val="2D2D8A"/>
              </a:solidFill>
              <a:latin typeface="Century Gothic" panose="020B0502020202020204" pitchFamily="34" charset="0"/>
            </a:endParaRPr>
          </a:p>
          <a:p>
            <a:pPr marL="109728" indent="0">
              <a:spcAft>
                <a:spcPts val="800"/>
              </a:spcAft>
              <a:buNone/>
            </a:pPr>
            <a:r>
              <a:rPr lang="en-US" sz="1600" dirty="0">
                <a:solidFill>
                  <a:srgbClr val="2D2D8A"/>
                </a:solidFill>
                <a:latin typeface="Century Gothic" panose="020B0502020202020204" pitchFamily="34" charset="0"/>
              </a:rPr>
              <a:t>• Competitiveness and </a:t>
            </a: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Innovation</a:t>
            </a:r>
            <a:endParaRPr lang="en-US" sz="1600" dirty="0">
              <a:solidFill>
                <a:srgbClr val="2D2D8A"/>
              </a:solidFill>
              <a:latin typeface="Century Gothic" panose="020B0502020202020204" pitchFamily="34" charset="0"/>
            </a:endParaRPr>
          </a:p>
          <a:p>
            <a:pPr marL="109728" indent="0">
              <a:spcAft>
                <a:spcPts val="800"/>
              </a:spcAft>
              <a:buNone/>
            </a:pPr>
            <a:r>
              <a:rPr lang="en-US" sz="1600" dirty="0">
                <a:solidFill>
                  <a:srgbClr val="2D2D8A"/>
                </a:solidFill>
                <a:latin typeface="Century Gothic" panose="020B0502020202020204" pitchFamily="34" charset="0"/>
              </a:rPr>
              <a:t>• Education, Employment and Social </a:t>
            </a: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Policies</a:t>
            </a:r>
            <a:endParaRPr lang="en-US" sz="1600" dirty="0">
              <a:solidFill>
                <a:srgbClr val="2D2D8A"/>
              </a:solidFill>
              <a:latin typeface="Century Gothic" panose="020B0502020202020204" pitchFamily="34" charset="0"/>
            </a:endParaRPr>
          </a:p>
          <a:p>
            <a:pPr marL="109728" indent="0">
              <a:spcAft>
                <a:spcPts val="800"/>
              </a:spcAft>
              <a:buNone/>
            </a:pPr>
            <a:r>
              <a:rPr lang="en-US" sz="1600" dirty="0">
                <a:solidFill>
                  <a:srgbClr val="2D2D8A"/>
                </a:solidFill>
                <a:latin typeface="Century Gothic" panose="020B0502020202020204" pitchFamily="34" charset="0"/>
              </a:rPr>
              <a:t>• Agriculture and Rural </a:t>
            </a: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Development</a:t>
            </a:r>
            <a:endParaRPr lang="en-US" sz="1600" dirty="0">
              <a:solidFill>
                <a:srgbClr val="2D2D8A"/>
              </a:solidFill>
              <a:latin typeface="Century Gothic" panose="020B0502020202020204" pitchFamily="34" charset="0"/>
            </a:endParaRPr>
          </a:p>
          <a:p>
            <a:pPr marL="109728" indent="0">
              <a:spcAft>
                <a:spcPts val="800"/>
              </a:spcAft>
              <a:buNone/>
            </a:pPr>
            <a:r>
              <a:rPr lang="en-US" sz="1600" dirty="0">
                <a:solidFill>
                  <a:srgbClr val="2D2D8A"/>
                </a:solidFill>
                <a:latin typeface="Century Gothic" panose="020B0502020202020204" pitchFamily="34" charset="0"/>
              </a:rPr>
              <a:t>• Regional and Territorial Cooperation </a:t>
            </a:r>
            <a:endParaRPr lang="bs-Latn-BA" sz="1600" dirty="0" smtClean="0">
              <a:solidFill>
                <a:srgbClr val="2D2D8A"/>
              </a:solidFill>
              <a:latin typeface="Century Gothic" panose="020B0502020202020204" pitchFamily="34" charset="0"/>
            </a:endParaRPr>
          </a:p>
          <a:p>
            <a:pPr marL="109728" indent="0">
              <a:spcAft>
                <a:spcPts val="800"/>
              </a:spcAft>
              <a:buNone/>
            </a:pP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• </a:t>
            </a:r>
            <a:r>
              <a:rPr lang="en-US" sz="1600" dirty="0">
                <a:solidFill>
                  <a:srgbClr val="2D2D8A"/>
                </a:solidFill>
                <a:latin typeface="Century Gothic" panose="020B0502020202020204" pitchFamily="34" charset="0"/>
              </a:rPr>
              <a:t>Cross – Cutting </a:t>
            </a:r>
            <a:r>
              <a:rPr lang="en-US" sz="1600" dirty="0" smtClean="0">
                <a:solidFill>
                  <a:srgbClr val="2D2D8A"/>
                </a:solidFill>
                <a:latin typeface="Century Gothic" panose="020B0502020202020204" pitchFamily="34" charset="0"/>
              </a:rPr>
              <a:t>Sector</a:t>
            </a:r>
            <a:endParaRPr lang="en-US" sz="1600" dirty="0">
              <a:solidFill>
                <a:srgbClr val="2D2D8A"/>
              </a:solidFill>
              <a:latin typeface="Century Gothic" panose="020B0502020202020204" pitchFamily="34" charset="0"/>
            </a:endParaRPr>
          </a:p>
          <a:p>
            <a:endParaRPr lang="bs-Latn-BA" sz="1600" dirty="0">
              <a:solidFill>
                <a:srgbClr val="2D2D8A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2340" y="152400"/>
            <a:ext cx="88569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About the DMR 2015</a:t>
            </a:r>
            <a:endParaRPr lang="en-US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496280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7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Ministry of Finance and Treasury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60891" y="1180967"/>
            <a:ext cx="8229600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9pPr>
          </a:lstStyle>
          <a:p>
            <a:pPr marL="1588" algn="ctr" eaLnBrk="1" hangingPunct="1">
              <a:spcBef>
                <a:spcPts val="400"/>
              </a:spcBef>
              <a:spcAft>
                <a:spcPts val="1200"/>
              </a:spcAft>
              <a:defRPr/>
            </a:pPr>
            <a:endParaRPr lang="bs-Latn-BA" b="1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7338" indent="-285750" eaLnBrk="1" hangingPunct="1">
              <a:spcBef>
                <a:spcPts val="4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bs-Latn-BA" sz="2400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</a:t>
            </a:r>
            <a:r>
              <a:rPr lang="en-US" sz="2400" b="1" dirty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 </a:t>
            </a:r>
            <a:r>
              <a:rPr lang="bs-Latn-BA" sz="2400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allocations  </a:t>
            </a:r>
            <a:r>
              <a:rPr lang="en-US" sz="2400" b="1" u="sng" dirty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</a:t>
            </a:r>
            <a:r>
              <a:rPr lang="en-US" sz="2400" b="1" u="sng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495.31 mil</a:t>
            </a:r>
            <a:endParaRPr lang="bs-Latn-BA" sz="2400" b="1" u="sng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500" indent="-342900" algn="just" eaLnBrk="1" hangingPunct="1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€177.68 million </a:t>
            </a:r>
            <a:r>
              <a:rPr lang="en-US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form of </a:t>
            </a: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grants</a:t>
            </a:r>
            <a:r>
              <a:rPr lang="sr-Latn-RS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</a:p>
          <a:p>
            <a:pPr marL="571500" indent="-342900" algn="just" eaLnBrk="1" hangingPunct="1">
              <a:buClr>
                <a:schemeClr val="accent1">
                  <a:lumMod val="50000"/>
                </a:schemeClr>
              </a:buClr>
              <a:defRPr/>
            </a:pP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sr-Latn-RS" sz="1000" b="1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500" indent="-342900" algn="just" eaLnBrk="1" hangingPunct="1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sr-Latn-R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€317.63 </a:t>
            </a: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million </a:t>
            </a:r>
            <a:r>
              <a:rPr lang="en-US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form of </a:t>
            </a: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loans</a:t>
            </a:r>
            <a:r>
              <a:rPr lang="bs-Latn-BA" dirty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bs-Latn-BA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450"/>
              </a:spcBef>
              <a:buClrTx/>
              <a:defRPr/>
            </a:pPr>
            <a:endParaRPr lang="sr-Latn-RS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450"/>
              </a:spcBef>
              <a:buClrTx/>
              <a:defRPr/>
            </a:pPr>
            <a:endParaRPr lang="sr-Latn-RS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45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bs-Latn-BA" sz="2400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</a:t>
            </a:r>
            <a:r>
              <a:rPr lang="en-US" sz="2400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 </a:t>
            </a:r>
            <a:r>
              <a:rPr lang="en-US" sz="2400" b="1" dirty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disbursements </a:t>
            </a:r>
            <a:r>
              <a:rPr lang="en-US" sz="2400" b="1" u="sng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€402.13 mil</a:t>
            </a:r>
            <a:endParaRPr lang="bs-Latn-BA" sz="2400" b="1" u="sng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450"/>
              </a:spcBef>
              <a:buClrTx/>
              <a:buFont typeface="Wingdings" panose="05000000000000000000" pitchFamily="2" charset="2"/>
              <a:buChar char="Ø"/>
              <a:defRPr/>
            </a:pPr>
            <a:endParaRPr lang="sr-Latn-RS" sz="1000" dirty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39750" indent="-361950">
              <a:spcBef>
                <a:spcPts val="450"/>
              </a:spcBef>
              <a:buFont typeface="Arial" panose="020B0604020202020204" pitchFamily="34" charset="0"/>
              <a:buChar char="•"/>
              <a:tabLst>
                <a:tab pos="269875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b="1" dirty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</a:t>
            </a: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203.83 </a:t>
            </a:r>
            <a:r>
              <a:rPr lang="en-US" b="1" dirty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million </a:t>
            </a:r>
            <a:r>
              <a:rPr lang="en-US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en-US" dirty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form of </a:t>
            </a: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grants</a:t>
            </a:r>
            <a:endParaRPr lang="sr-Latn-RS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39750" indent="-361950">
              <a:spcBef>
                <a:spcPts val="450"/>
              </a:spcBef>
              <a:defRPr/>
            </a:pPr>
            <a:endParaRPr lang="sr-Latn-RS" sz="1200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39750" indent="-36195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€198.30 million </a:t>
            </a:r>
            <a:r>
              <a:rPr lang="en-US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form of </a:t>
            </a:r>
            <a:r>
              <a:rPr lang="en-US" b="1" dirty="0" smtClean="0">
                <a:solidFill>
                  <a:srgbClr val="2D2D8A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loans</a:t>
            </a:r>
            <a:endParaRPr lang="en-US" dirty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450"/>
              </a:spcBef>
              <a:buClrTx/>
              <a:buFont typeface="Arial" panose="020B0604020202020204" pitchFamily="34" charset="0"/>
              <a:buChar char="•"/>
              <a:defRPr/>
            </a:pPr>
            <a:endParaRPr lang="sr-Latn-RS" dirty="0" smtClean="0">
              <a:solidFill>
                <a:srgbClr val="2D2D8A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450"/>
              </a:spcBef>
              <a:buClrTx/>
              <a:buFont typeface="Arial" panose="020B0604020202020204" pitchFamily="34" charset="0"/>
              <a:buChar char="•"/>
              <a:defRPr/>
            </a:pPr>
            <a:endParaRPr lang="bs-Latn-BA" sz="1600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2340" y="152400"/>
            <a:ext cx="88569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800" b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Main findings of the DMR 2015</a:t>
            </a:r>
            <a:endParaRPr lang="en-US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644920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1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Ministry of Finance and Treasury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4019305"/>
              </p:ext>
            </p:extLst>
          </p:nvPr>
        </p:nvGraphicFramePr>
        <p:xfrm>
          <a:off x="152400" y="1143000"/>
          <a:ext cx="8753746" cy="476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214654" y="38100"/>
            <a:ext cx="8856983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Emerging trends from the DMR 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</a:t>
            </a:r>
            <a:r>
              <a:rPr lang="sr-Latn-R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US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352894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1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Ministry of Finance and Treasury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4596222"/>
              </p:ext>
            </p:extLst>
          </p:nvPr>
        </p:nvGraphicFramePr>
        <p:xfrm>
          <a:off x="107949" y="1066800"/>
          <a:ext cx="8963689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6"/>
          <p:cNvSpPr/>
          <p:nvPr/>
        </p:nvSpPr>
        <p:spPr>
          <a:xfrm>
            <a:off x="214654" y="38100"/>
            <a:ext cx="8856983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Emerging trends from the DMR 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</a:t>
            </a:r>
            <a:r>
              <a:rPr lang="sr-Latn-R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US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4830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9037" y="76200"/>
            <a:ext cx="8856983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Emerging trends from the DMR 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</a:t>
            </a:r>
            <a:r>
              <a:rPr lang="sr-Latn-R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Aft>
                <a:spcPts val="600"/>
              </a:spcAft>
            </a:pPr>
            <a:endParaRPr lang="bs-Latn-BA" sz="1600" b="1" dirty="0" smtClean="0">
              <a:solidFill>
                <a:srgbClr val="2D2D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US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Historical </a:t>
            </a:r>
            <a:r>
              <a:rPr lang="en-US" b="1" dirty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Inflows of </a:t>
            </a:r>
            <a:r>
              <a:rPr lang="en-US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 </a:t>
            </a:r>
            <a:r>
              <a:rPr lang="en-US" b="1" dirty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Allocations </a:t>
            </a:r>
            <a:r>
              <a:rPr lang="bs-Latn-BA" b="1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</a:t>
            </a:r>
            <a:r>
              <a:rPr lang="en-US" b="1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b="1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Disburs</a:t>
            </a:r>
            <a:r>
              <a:rPr lang="sr-Latn-RS" b="1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n-US" b="1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ments</a:t>
            </a:r>
            <a:endParaRPr lang="en-US" b="1" dirty="0">
              <a:solidFill>
                <a:srgbClr val="2D2D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US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0013876"/>
              </p:ext>
            </p:extLst>
          </p:nvPr>
        </p:nvGraphicFramePr>
        <p:xfrm>
          <a:off x="179512" y="1389310"/>
          <a:ext cx="8467091" cy="45542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7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traight Connector 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7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Ministry of Finance and Treasury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38886932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1" y="0"/>
            <a:ext cx="885698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Emerging trends from the DMR 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</a:t>
            </a:r>
            <a:r>
              <a:rPr lang="sr-Latn-R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en-US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sz="2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Aft>
                <a:spcPts val="600"/>
              </a:spcAft>
            </a:pPr>
            <a:endParaRPr lang="bs-Latn-BA" sz="7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US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Sectoral </a:t>
            </a:r>
            <a:r>
              <a:rPr lang="en-US" b="1" dirty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 </a:t>
            </a:r>
            <a:r>
              <a:rPr lang="en-US" b="1" dirty="0" smtClean="0">
                <a:solidFill>
                  <a:srgbClr val="2D2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allocations</a:t>
            </a:r>
            <a:endParaRPr lang="en-US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8332566"/>
              </p:ext>
            </p:extLst>
          </p:nvPr>
        </p:nvGraphicFramePr>
        <p:xfrm>
          <a:off x="1219200" y="1123384"/>
          <a:ext cx="6660119" cy="5201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traight Connector 8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10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dirty="0" smtClean="0">
                <a:solidFill>
                  <a:srgbClr val="2D2D8A"/>
                </a:solidFill>
                <a:latin typeface="Arial" pitchFamily="34"/>
                <a:ea typeface="Lucida Sans Unicode" pitchFamily="2"/>
                <a:cs typeface="Arial" pitchFamily="34"/>
              </a:rPr>
              <a:t>Ministry of Finance and Treasury</a:t>
            </a:r>
            <a:endParaRPr lang="x-none" sz="1100" b="1" i="0" u="none" strike="noStrike" smtClean="0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2D2D8A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892592646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2312</TotalTime>
  <Words>571</Words>
  <Application>Microsoft Office PowerPoint</Application>
  <PresentationFormat>On-screen Show (4:3)</PresentationFormat>
  <Paragraphs>248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XP</dc:creator>
  <cp:lastModifiedBy>Zoran D.</cp:lastModifiedBy>
  <cp:revision>401</cp:revision>
  <cp:lastPrinted>2016-12-07T11:31:00Z</cp:lastPrinted>
  <dcterms:created xsi:type="dcterms:W3CDTF">2013-04-15T20:53:43Z</dcterms:created>
  <dcterms:modified xsi:type="dcterms:W3CDTF">2016-12-07T13:20:12Z</dcterms:modified>
</cp:coreProperties>
</file>